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70" r:id="rId2"/>
    <p:sldId id="259" r:id="rId3"/>
    <p:sldId id="269" r:id="rId4"/>
    <p:sldId id="260" r:id="rId5"/>
    <p:sldId id="262" r:id="rId6"/>
    <p:sldId id="264" r:id="rId7"/>
    <p:sldId id="265" r:id="rId8"/>
    <p:sldId id="266" r:id="rId9"/>
    <p:sldId id="267" r:id="rId10"/>
    <p:sldId id="268" r:id="rId11"/>
    <p:sldId id="271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116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DB41E7C-9AFE-4F0D-B68D-264267D0172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5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D4C6A3-D6A1-478F-AAFC-464BEE6BC4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14C7E1-0192-451B-954A-998B105324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BC1E99-F306-4045-99CD-210984A5DA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B9D32-7CE9-4088-AD9F-DE71B715AF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3CF0EA-45EF-4B23-9E4E-E63476B752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FE3A59-4646-4B32-BBF4-9DF2FFF468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032A4E-6D4E-4B0B-8272-3FA03EA57B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5ED253-BBD8-4539-8445-D8E1767BAF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4BD1B2-93E8-4090-948D-22659B4CAE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AE71E5-312D-46D4-B5C7-737506708D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sz="2400">
              <a:latin typeface="Times New Roman" pitchFamily="18" charset="0"/>
            </a:endParaRPr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5AF7560-B2A5-4D31-9129-867DB9BC45D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pulmonaryfibrosis.org/mapUS3n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evidence?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Evidence is the information that author’s use to support their claims.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Soo…</a:t>
            </a:r>
            <a:endParaRPr lang="en-U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Let’s now take a look and see if we can tell the difference between a claim and evidence.  </a:t>
            </a:r>
          </a:p>
          <a:p>
            <a:r>
              <a:rPr lang="en-US" dirty="0" smtClean="0"/>
              <a:t>And see if we can match evidence with the claim it supports.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i="1" dirty="0" smtClean="0"/>
              <a:t>(refer back to Argument &amp; Claims PPT – slide 7)</a:t>
            </a:r>
            <a:endParaRPr lang="en-US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 it a </a:t>
            </a:r>
            <a:r>
              <a:rPr lang="en-US" b="1"/>
              <a:t>claim </a:t>
            </a:r>
            <a:r>
              <a:rPr lang="en-US"/>
              <a:t>or</a:t>
            </a:r>
            <a:r>
              <a:rPr lang="en-US" b="1"/>
              <a:t> evidence</a:t>
            </a:r>
            <a:r>
              <a:rPr lang="en-US"/>
              <a:t>?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2788" y="1828800"/>
            <a:ext cx="7161212" cy="4114800"/>
          </a:xfrm>
        </p:spPr>
        <p:txBody>
          <a:bodyPr/>
          <a:lstStyle/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500"/>
              <a:t>According to the National Science Foundation, 23% of teenagers are obese.	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500"/>
              <a:t>Fast food industries are to blame for America’s obesity problem.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500"/>
              <a:t>The problem of obesity in America is not just obese people’s – it is all of ours.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500"/>
              <a:t>President Obama supported the idea of charging parents of obese children with crimes.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endParaRPr lang="en-US" sz="2500"/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endParaRPr lang="en-US" sz="2500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609600" y="1905000"/>
            <a:ext cx="15001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EVIDENCE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990600" y="2971800"/>
            <a:ext cx="10144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CLAIM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066800" y="3733800"/>
            <a:ext cx="10144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CLAIM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609600" y="4876800"/>
            <a:ext cx="15001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EVIDENCE</a:t>
            </a:r>
          </a:p>
        </p:txBody>
      </p:sp>
    </p:spTree>
    <p:extLst>
      <p:ext uri="{BB962C8B-B14F-4D97-AF65-F5344CB8AC3E}">
        <p14:creationId xmlns:p14="http://schemas.microsoft.com/office/powerpoint/2010/main" val="1366853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5" grpId="0"/>
      <p:bldP spid="10246" grpId="0"/>
      <p:bldP spid="1024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Evidence</a:t>
            </a: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8001000" cy="4267200"/>
          </a:xfrm>
        </p:spPr>
        <p:txBody>
          <a:bodyPr/>
          <a:lstStyle/>
          <a:p>
            <a:pPr marL="571500" indent="-571500"/>
            <a:r>
              <a:rPr lang="en-US" sz="2600" dirty="0"/>
              <a:t>It comes in various </a:t>
            </a:r>
            <a:r>
              <a:rPr lang="en-US" sz="2600" dirty="0" smtClean="0"/>
              <a:t>forms:</a:t>
            </a:r>
            <a:endParaRPr lang="en-US" sz="2600" dirty="0"/>
          </a:p>
          <a:p>
            <a:pPr marL="966788" lvl="1" indent="-495300">
              <a:buFont typeface="Wingdings" pitchFamily="2" charset="2"/>
              <a:buAutoNum type="arabicPeriod"/>
            </a:pPr>
            <a:r>
              <a:rPr lang="en-US" sz="2200" dirty="0"/>
              <a:t>Personal experience (anecdotes)</a:t>
            </a:r>
          </a:p>
          <a:p>
            <a:pPr marL="966788" lvl="1" indent="-495300">
              <a:buFont typeface="Wingdings" pitchFamily="2" charset="2"/>
              <a:buAutoNum type="arabicPeriod"/>
            </a:pPr>
            <a:r>
              <a:rPr lang="en-US" sz="2200" dirty="0"/>
              <a:t>Statistics/facts (data</a:t>
            </a:r>
            <a:r>
              <a:rPr lang="en-US" sz="2200" dirty="0" smtClean="0"/>
              <a:t>)</a:t>
            </a:r>
            <a:endParaRPr lang="en-US" sz="2200" dirty="0"/>
          </a:p>
          <a:p>
            <a:pPr marL="966788" lvl="1" indent="-495300">
              <a:buFont typeface="Wingdings" pitchFamily="2" charset="2"/>
              <a:buAutoNum type="arabicPeriod"/>
            </a:pPr>
            <a:r>
              <a:rPr lang="en-US" sz="2200" dirty="0"/>
              <a:t>Authority (expert information)</a:t>
            </a:r>
          </a:p>
          <a:p>
            <a:pPr marL="966788" lvl="1" indent="-495300">
              <a:buFont typeface="Wingdings" pitchFamily="2" charset="2"/>
              <a:buAutoNum type="arabicPeriod"/>
            </a:pPr>
            <a:r>
              <a:rPr lang="en-US" sz="2200" dirty="0"/>
              <a:t>Examples (a comparison of similar events)</a:t>
            </a:r>
          </a:p>
          <a:p>
            <a:pPr marL="966788" lvl="1" indent="-495300">
              <a:buFont typeface="Wingdings" pitchFamily="2" charset="2"/>
              <a:buAutoNum type="arabicPeriod"/>
            </a:pPr>
            <a:r>
              <a:rPr lang="en-US" sz="2200" dirty="0"/>
              <a:t>Analogy (a comparison of unlike things)</a:t>
            </a:r>
          </a:p>
          <a:p>
            <a:pPr marL="966788" lvl="1" indent="-495300">
              <a:buFont typeface="Wingdings" pitchFamily="2" charset="2"/>
              <a:buAutoNum type="arabicPeriod"/>
            </a:pPr>
            <a:r>
              <a:rPr lang="en-US" sz="2200" dirty="0"/>
              <a:t>Hypothetical situation (description of situation that is not real)</a:t>
            </a:r>
          </a:p>
          <a:p>
            <a:pPr marL="966788" lvl="1" indent="-495300">
              <a:buFont typeface="Wingdings" pitchFamily="2" charset="2"/>
              <a:buAutoNum type="arabicPeriod"/>
            </a:pPr>
            <a:endParaRPr lang="en-US" sz="2200" dirty="0"/>
          </a:p>
          <a:p>
            <a:pPr marL="966788" lvl="1" indent="-495300">
              <a:buFont typeface="Wingdings" pitchFamily="2" charset="2"/>
              <a:buAutoNum type="arabicPeriod"/>
            </a:pPr>
            <a:endParaRPr lang="en-US" sz="2200" dirty="0"/>
          </a:p>
          <a:p>
            <a:pPr marL="966788" lvl="1" indent="-495300">
              <a:buFont typeface="Wingdings" pitchFamily="2" charset="2"/>
              <a:buAutoNum type="arabicPeriod"/>
            </a:pPr>
            <a:endParaRPr lang="en-US" sz="2200" dirty="0"/>
          </a:p>
          <a:p>
            <a:pPr marL="966788" lvl="1" indent="-495300">
              <a:buFont typeface="Wingdings" pitchFamily="2" charset="2"/>
              <a:buAutoNum type="arabicPeriod"/>
            </a:pPr>
            <a:endParaRPr lang="en-US" sz="2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EXAMPLE:</a:t>
            </a:r>
            <a:endParaRPr 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001000" cy="3276600"/>
          </a:xfrm>
        </p:spPr>
        <p:txBody>
          <a:bodyPr/>
          <a:lstStyle/>
          <a:p>
            <a:r>
              <a:rPr lang="en-US" dirty="0"/>
              <a:t>Claim:</a:t>
            </a:r>
          </a:p>
          <a:p>
            <a:pPr lvl="1"/>
            <a:r>
              <a:rPr lang="en-US" dirty="0" smtClean="0"/>
              <a:t>Paying students to learn is a good way to help motivate kids to study harder for tests.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8001000" cy="1216025"/>
          </a:xfrm>
        </p:spPr>
        <p:txBody>
          <a:bodyPr/>
          <a:lstStyle/>
          <a:p>
            <a:pPr marL="723900" indent="-723900"/>
            <a:r>
              <a:rPr lang="en-US" sz="3400"/>
              <a:t>Personal experience (anecdotes)</a:t>
            </a:r>
            <a:br>
              <a:rPr lang="en-US" sz="3400"/>
            </a:br>
            <a:endParaRPr lang="en-US" sz="340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Many students at ECVHS say they study more now that they get paid $50 for each ‘A’ they earn.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Statistics/facts (data, numbers)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number of ‘A’s at ECVHS has risen 50% since student started getting paid for grades. </a:t>
            </a:r>
            <a:endParaRPr lang="en-US" dirty="0"/>
          </a:p>
        </p:txBody>
      </p:sp>
      <p:pic>
        <p:nvPicPr>
          <p:cNvPr id="13317" name="Picture 5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3854450"/>
            <a:ext cx="3276600" cy="2070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8001000" cy="1216025"/>
          </a:xfrm>
        </p:spPr>
        <p:txBody>
          <a:bodyPr/>
          <a:lstStyle/>
          <a:p>
            <a:r>
              <a:rPr lang="en-US"/>
              <a:t>Authority (expert information)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According to the p</a:t>
            </a:r>
            <a:r>
              <a:rPr lang="en-US" dirty="0" smtClean="0"/>
              <a:t>rincipals and teachers at ECVHS, students test scores have risen since the pay program started.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001000" cy="1600200"/>
          </a:xfrm>
        </p:spPr>
        <p:txBody>
          <a:bodyPr/>
          <a:lstStyle/>
          <a:p>
            <a:pPr marL="723900" indent="-723900"/>
            <a:r>
              <a:rPr lang="en-US" sz="3400"/>
              <a:t>Examples (a comparison of similar events)</a:t>
            </a:r>
            <a:br>
              <a:rPr lang="en-US" sz="3400"/>
            </a:br>
            <a:endParaRPr lang="en-US" sz="340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Getting paid for school is no different than getting paid for a “real job.”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8001000" cy="1216025"/>
          </a:xfrm>
        </p:spPr>
        <p:txBody>
          <a:bodyPr/>
          <a:lstStyle/>
          <a:p>
            <a:pPr marL="723900" indent="-723900"/>
            <a:r>
              <a:rPr lang="en-US" sz="3400"/>
              <a:t>Analogy (a comparison of unlike things…</a:t>
            </a:r>
            <a:r>
              <a:rPr lang="en-US" sz="3400" i="1"/>
              <a:t>simile</a:t>
            </a:r>
            <a:r>
              <a:rPr lang="en-US" sz="3400"/>
              <a:t>)</a:t>
            </a:r>
            <a:br>
              <a:rPr lang="en-US" sz="3400"/>
            </a:br>
            <a:endParaRPr lang="en-US" sz="340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Paying students to study harder is just </a:t>
            </a:r>
            <a:r>
              <a:rPr lang="en-US" i="1" dirty="0" smtClean="0"/>
              <a:t>like</a:t>
            </a:r>
            <a:r>
              <a:rPr lang="en-US" dirty="0" smtClean="0"/>
              <a:t> paying employees at a company to work harder.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8001000" cy="1216025"/>
          </a:xfrm>
        </p:spPr>
        <p:txBody>
          <a:bodyPr/>
          <a:lstStyle/>
          <a:p>
            <a:pPr marL="723900" indent="-723900"/>
            <a:r>
              <a:rPr lang="en-US" sz="3400"/>
              <a:t>Hypothetical situation (description of situation that is not real)</a:t>
            </a:r>
            <a:br>
              <a:rPr lang="en-US" sz="3400"/>
            </a:br>
            <a:endParaRPr lang="en-US" sz="340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Imagine the excellent grades students would have and the amount they could save for college if they were paid to learn.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140</TotalTime>
  <Words>320</Words>
  <Application>Microsoft Office PowerPoint</Application>
  <PresentationFormat>On-screen Show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Profile</vt:lpstr>
      <vt:lpstr>What is evidence?</vt:lpstr>
      <vt:lpstr>Types of Evidence</vt:lpstr>
      <vt:lpstr>FOR EXAMPLE:</vt:lpstr>
      <vt:lpstr>Personal experience (anecdotes) </vt:lpstr>
      <vt:lpstr>Statistics/facts (data, numbers)</vt:lpstr>
      <vt:lpstr>Authority (expert information)</vt:lpstr>
      <vt:lpstr>Examples (a comparison of similar events) </vt:lpstr>
      <vt:lpstr>Analogy (a comparison of unlike things…simile) </vt:lpstr>
      <vt:lpstr>Hypothetical situation (description of situation that is not real) </vt:lpstr>
      <vt:lpstr>Soo…</vt:lpstr>
      <vt:lpstr>Is it a claim or evidence?</vt:lpstr>
    </vt:vector>
  </TitlesOfParts>
  <Company>Grossmont Union High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an argument?</dc:title>
  <dc:creator>Ebartell</dc:creator>
  <cp:lastModifiedBy>Michelle CC</cp:lastModifiedBy>
  <cp:revision>32</cp:revision>
  <dcterms:created xsi:type="dcterms:W3CDTF">2009-11-13T23:13:15Z</dcterms:created>
  <dcterms:modified xsi:type="dcterms:W3CDTF">2013-04-04T18:38:24Z</dcterms:modified>
</cp:coreProperties>
</file>